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41" r:id="rId4"/>
    <p:sldId id="259" r:id="rId5"/>
    <p:sldId id="343" r:id="rId6"/>
    <p:sldId id="342" r:id="rId7"/>
    <p:sldId id="275" r:id="rId8"/>
    <p:sldId id="334" r:id="rId9"/>
    <p:sldId id="317" r:id="rId10"/>
    <p:sldId id="335" r:id="rId11"/>
    <p:sldId id="336" r:id="rId12"/>
    <p:sldId id="337" r:id="rId13"/>
    <p:sldId id="338" r:id="rId14"/>
    <p:sldId id="339" r:id="rId15"/>
    <p:sldId id="340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9F"/>
    <a:srgbClr val="202648"/>
    <a:srgbClr val="034EA1"/>
    <a:srgbClr val="0352A9"/>
    <a:srgbClr val="045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8116" autoAdjust="0"/>
  </p:normalViewPr>
  <p:slideViewPr>
    <p:cSldViewPr snapToGrid="0">
      <p:cViewPr varScale="1">
        <p:scale>
          <a:sx n="87" d="100"/>
          <a:sy n="87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1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5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4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4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1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1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6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7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4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4137-93D4-4D48-904F-183949B625B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0A58-CBE6-4BE4-B316-941F5C40F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C314C-5431-4584-B8BA-0364853AA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50" y="1362075"/>
            <a:ext cx="10534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2400" spc="-2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C9F8D63E-536B-4734-95F4-FE96F0CEECFA}"/>
              </a:ext>
            </a:extLst>
          </p:cNvPr>
          <p:cNvSpPr/>
          <p:nvPr/>
        </p:nvSpPr>
        <p:spPr>
          <a:xfrm>
            <a:off x="147145" y="256806"/>
            <a:ext cx="11872257" cy="64659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cs typeface="Times New Roman" pitchFamily="18" charset="0"/>
              </a:rPr>
              <a:t>Образовательно-производственный центр (кластер) 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cs typeface="Times New Roman" pitchFamily="18" charset="0"/>
              </a:rPr>
              <a:t>строительной отрасли </a:t>
            </a: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3200" b="1" dirty="0" smtClean="0">
                <a:cs typeface="Times New Roman" pitchFamily="18" charset="0"/>
              </a:rPr>
              <a:t>на базе ГАПОУ «СЭК им. П. </a:t>
            </a:r>
            <a:r>
              <a:rPr lang="ru-RU" sz="3200" b="1" dirty="0" err="1" smtClean="0">
                <a:cs typeface="Times New Roman" pitchFamily="18" charset="0"/>
              </a:rPr>
              <a:t>Мачнева</a:t>
            </a:r>
            <a:r>
              <a:rPr lang="ru-RU" sz="3200" b="1" dirty="0" smtClean="0">
                <a:cs typeface="Times New Roman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endParaRPr lang="ru-RU" sz="3200" b="1" dirty="0" smtClean="0"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3200" dirty="0" smtClean="0">
                <a:cs typeface="Times New Roman" pitchFamily="18" charset="0"/>
              </a:rPr>
              <a:t> в целях  обеспечения  </a:t>
            </a: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3200" dirty="0" smtClean="0">
                <a:cs typeface="Times New Roman" pitchFamily="18" charset="0"/>
              </a:rPr>
              <a:t>профессиональной подготовки кадров  </a:t>
            </a: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3200" b="1" dirty="0" smtClean="0">
                <a:cs typeface="Times New Roman" pitchFamily="18" charset="0"/>
              </a:rPr>
              <a:t>для организаций строительной отрасли</a:t>
            </a: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3600" b="1" dirty="0" smtClean="0">
                <a:cs typeface="Times New Roman" pitchFamily="18" charset="0"/>
              </a:rPr>
              <a:t>в рамках ФП «</a:t>
            </a:r>
            <a:r>
              <a:rPr lang="ru-RU" sz="3600" b="1" dirty="0" err="1" smtClean="0">
                <a:cs typeface="Times New Roman" pitchFamily="18" charset="0"/>
              </a:rPr>
              <a:t>Профессионалитет</a:t>
            </a:r>
            <a:r>
              <a:rPr lang="ru-RU" sz="3600" b="1" dirty="0" smtClean="0">
                <a:cs typeface="Times New Roman" pitchFamily="18" charset="0"/>
              </a:rPr>
              <a:t>»</a:t>
            </a:r>
            <a:endParaRPr lang="ru-RU" sz="3600" b="1" dirty="0">
              <a:cs typeface="Times New Roman" pitchFamily="18" charset="0"/>
            </a:endParaRPr>
          </a:p>
        </p:txBody>
      </p:sp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566" y="515006"/>
            <a:ext cx="959338" cy="840082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7020" y="470337"/>
            <a:ext cx="838200" cy="76200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7242" y="367863"/>
            <a:ext cx="990600" cy="990600"/>
          </a:xfrm>
          <a:prstGeom prst="rect">
            <a:avLst/>
          </a:prstGeom>
        </p:spPr>
      </p:pic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6051" y="512381"/>
            <a:ext cx="1507928" cy="64375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lum contrast="14000"/>
          </a:blip>
          <a:srcRect l="57137" t="36655" r="18452" b="24174"/>
          <a:stretch>
            <a:fillRect/>
          </a:stretch>
        </p:blipFill>
        <p:spPr bwMode="auto">
          <a:xfrm>
            <a:off x="147145" y="5801710"/>
            <a:ext cx="956441" cy="9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nostroy.ru/images/NOSTROY___Logo_Rus___RGB_Rus___RGB-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0338" y="417786"/>
            <a:ext cx="1238250" cy="787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9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E63A4-258A-46E2-BF59-5AFD2706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4B28D-2C70-4F28-81F4-B1D15E76A377}"/>
              </a:ext>
            </a:extLst>
          </p:cNvPr>
          <p:cNvSpPr txBox="1"/>
          <p:nvPr/>
        </p:nvSpPr>
        <p:spPr>
          <a:xfrm>
            <a:off x="620111" y="0"/>
            <a:ext cx="1111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Лаборатория информационного сопровождения</a:t>
            </a:r>
            <a:r>
              <a:rPr lang="ru-RU" sz="2400" b="1" i="1" dirty="0" smtClean="0"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объектов капитального строительства и ЖКХ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18331FA1-1CE7-4C81-98F4-E938443C9168}"/>
              </a:ext>
            </a:extLst>
          </p:cNvPr>
          <p:cNvSpPr/>
          <p:nvPr/>
        </p:nvSpPr>
        <p:spPr>
          <a:xfrm>
            <a:off x="210207" y="882870"/>
            <a:ext cx="4824248" cy="5759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Зоны по видам работ: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Сметное дело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Разработка архитектурно-строительных чертежей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Расчет строительных конструкций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D140E429-C35A-4D9D-9310-A5B7AC7A048F}"/>
              </a:ext>
            </a:extLst>
          </p:cNvPr>
          <p:cNvSpPr/>
          <p:nvPr/>
        </p:nvSpPr>
        <p:spPr>
          <a:xfrm>
            <a:off x="5255172" y="977461"/>
            <a:ext cx="6810705" cy="5644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T Travels Medium" panose="02000803030000020004" pitchFamily="2" charset="-52"/>
            </a:endParaRPr>
          </a:p>
        </p:txBody>
      </p:sp>
      <p:pic>
        <p:nvPicPr>
          <p:cNvPr id="9" name="Picture 2" descr="D:\Профессионалитет\круглый стол 24.05.2023\3_Лаборатория информационного сопровождения _ с размещением зон по видам работ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6967" t="11085" r="43091" b="23703"/>
          <a:stretch>
            <a:fillRect/>
          </a:stretch>
        </p:blipFill>
        <p:spPr bwMode="auto">
          <a:xfrm>
            <a:off x="5728138" y="1156139"/>
            <a:ext cx="5885794" cy="5328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E63A4-258A-46E2-BF59-5AFD2706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4B28D-2C70-4F28-81F4-B1D15E76A377}"/>
              </a:ext>
            </a:extLst>
          </p:cNvPr>
          <p:cNvSpPr txBox="1"/>
          <p:nvPr/>
        </p:nvSpPr>
        <p:spPr>
          <a:xfrm>
            <a:off x="620111" y="126124"/>
            <a:ext cx="1111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Лаборатория организации строительного производства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18331FA1-1CE7-4C81-98F4-E938443C9168}"/>
              </a:ext>
            </a:extLst>
          </p:cNvPr>
          <p:cNvSpPr/>
          <p:nvPr/>
        </p:nvSpPr>
        <p:spPr>
          <a:xfrm>
            <a:off x="210207" y="620110"/>
            <a:ext cx="4729655" cy="60224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Зоны по видам работ:</a:t>
            </a:r>
          </a:p>
          <a:p>
            <a:pPr algn="ctr"/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Проведение технических осмотров конструктивных элементов, инженерного оборудования и систем строительного объекта</a:t>
            </a:r>
          </a:p>
          <a:p>
            <a:pPr marL="457200" indent="-457200"/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>
              <a:buAutoNum type="arabicPeriod" startAt="5"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Оценка качества конструктивных элементов, инженерного оборудования и систем строительного объекта </a:t>
            </a:r>
          </a:p>
          <a:p>
            <a:pPr marL="457200" indent="-457200"/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>
              <a:buAutoNum type="arabicPeriod" startAt="6"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Проектирование слаботочных систем и устройств</a:t>
            </a:r>
          </a:p>
          <a:p>
            <a:pPr marL="457200" indent="-457200"/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>
              <a:buAutoNum type="arabicPeriod" startAt="7"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Монтаж слаботочных систем и устройств</a:t>
            </a:r>
          </a:p>
          <a:p>
            <a:pPr marL="457200" indent="-457200"/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8.  Монтаж, эксплуатация и обслуживание устройств вентиляции и кондиционирования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D140E429-C35A-4D9D-9310-A5B7AC7A048F}"/>
              </a:ext>
            </a:extLst>
          </p:cNvPr>
          <p:cNvSpPr/>
          <p:nvPr/>
        </p:nvSpPr>
        <p:spPr>
          <a:xfrm>
            <a:off x="5171090" y="683173"/>
            <a:ext cx="6894787" cy="59383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T Travels Medium" panose="02000803030000020004" pitchFamily="2" charset="-52"/>
            </a:endParaRPr>
          </a:p>
        </p:txBody>
      </p:sp>
      <p:pic>
        <p:nvPicPr>
          <p:cNvPr id="11" name="Picture 2" descr="D:\Профессионалитет\круглый стол 24.05.2023\Лаборатория организации строительного производства  с размещением зон по видам работ (1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6650" t="6718" r="3107" b="573"/>
          <a:stretch>
            <a:fillRect/>
          </a:stretch>
        </p:blipFill>
        <p:spPr bwMode="auto">
          <a:xfrm>
            <a:off x="5686098" y="882869"/>
            <a:ext cx="5874642" cy="554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E63A4-258A-46E2-BF59-5AFD2706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4B28D-2C70-4F28-81F4-B1D15E76A377}"/>
              </a:ext>
            </a:extLst>
          </p:cNvPr>
          <p:cNvSpPr txBox="1"/>
          <p:nvPr/>
        </p:nvSpPr>
        <p:spPr>
          <a:xfrm>
            <a:off x="620111" y="0"/>
            <a:ext cx="1111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Полигон эксплуатации и технического обслуживания электрического и электромеханического оборудования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18331FA1-1CE7-4C81-98F4-E938443C9168}"/>
              </a:ext>
            </a:extLst>
          </p:cNvPr>
          <p:cNvSpPr/>
          <p:nvPr/>
        </p:nvSpPr>
        <p:spPr>
          <a:xfrm>
            <a:off x="210208" y="882870"/>
            <a:ext cx="4887310" cy="5759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Зоны по видам работ:</a:t>
            </a:r>
          </a:p>
          <a:p>
            <a:pPr marL="514350" indent="-514350">
              <a:buAutoNum type="arabicPeriod" startAt="9"/>
            </a:pPr>
            <a:r>
              <a:rPr lang="ru-RU" b="1" dirty="0" smtClean="0">
                <a:solidFill>
                  <a:schemeClr val="bg1"/>
                </a:solidFill>
              </a:rPr>
              <a:t>Поиск неисправностей электрического и электромеханического оборудования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ru-RU" b="1" dirty="0" smtClean="0">
                <a:solidFill>
                  <a:schemeClr val="bg1"/>
                </a:solidFill>
              </a:rPr>
              <a:t>10. Монтаж, наладка и испытания электрического и электромеханического оборудования</a:t>
            </a:r>
          </a:p>
          <a:p>
            <a:pPr marL="514350" indent="-514350"/>
            <a:endParaRPr lang="ru-RU" b="1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ru-RU" b="1" dirty="0" smtClean="0">
                <a:solidFill>
                  <a:schemeClr val="bg1"/>
                </a:solidFill>
              </a:rPr>
              <a:t>11. Изучение безопасных методов ведения электромонтажных работ и программирования логических устройств</a:t>
            </a:r>
          </a:p>
          <a:p>
            <a:pPr marL="514350" indent="-514350"/>
            <a:endParaRPr lang="ru-RU" b="1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ru-RU" b="1" dirty="0" smtClean="0">
                <a:solidFill>
                  <a:schemeClr val="bg1"/>
                </a:solidFill>
              </a:rPr>
              <a:t>12. Изучения режимов работ электрических машин, используемых в строительных технологиях и производстве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D140E429-C35A-4D9D-9310-A5B7AC7A048F}"/>
              </a:ext>
            </a:extLst>
          </p:cNvPr>
          <p:cNvSpPr/>
          <p:nvPr/>
        </p:nvSpPr>
        <p:spPr>
          <a:xfrm>
            <a:off x="5402317" y="851339"/>
            <a:ext cx="6663560" cy="57701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T Travels Medium" panose="02000803030000020004" pitchFamily="2" charset="-52"/>
            </a:endParaRPr>
          </a:p>
        </p:txBody>
      </p:sp>
      <p:pic>
        <p:nvPicPr>
          <p:cNvPr id="7" name="Picture 2" descr="D:\Профессионалитет\круглый стол 24.05.2023\7_Полигон эксп и техн обсл электрич и электромех оборуд_с разм зон по видам работ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027" t="7326" r="1391" b="7016"/>
          <a:stretch>
            <a:fillRect/>
          </a:stretch>
        </p:blipFill>
        <p:spPr bwMode="auto">
          <a:xfrm>
            <a:off x="5696607" y="1135117"/>
            <a:ext cx="6010676" cy="5171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E63A4-258A-46E2-BF59-5AFD2706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4B28D-2C70-4F28-81F4-B1D15E76A377}"/>
              </a:ext>
            </a:extLst>
          </p:cNvPr>
          <p:cNvSpPr txBox="1"/>
          <p:nvPr/>
        </p:nvSpPr>
        <p:spPr>
          <a:xfrm>
            <a:off x="620111" y="0"/>
            <a:ext cx="1111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18331FA1-1CE7-4C81-98F4-E938443C9168}"/>
              </a:ext>
            </a:extLst>
          </p:cNvPr>
          <p:cNvSpPr/>
          <p:nvPr/>
        </p:nvSpPr>
        <p:spPr>
          <a:xfrm>
            <a:off x="210207" y="882870"/>
            <a:ext cx="11761076" cy="5759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31407"/>
            <a:ext cx="1053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Плановые показатели результативности деятельности центра в 2024–2026 гг.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61683"/>
              </p:ext>
            </p:extLst>
          </p:nvPr>
        </p:nvGraphicFramePr>
        <p:xfrm>
          <a:off x="683174" y="1047884"/>
          <a:ext cx="10646977" cy="5389037"/>
        </p:xfrm>
        <a:graphic>
          <a:graphicData uri="http://schemas.openxmlformats.org/drawingml/2006/table">
            <a:tbl>
              <a:tblPr/>
              <a:tblGrid>
                <a:gridCol w="56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7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№ </a:t>
                      </a:r>
                      <a:r>
                        <a:rPr lang="ru-RU" sz="1200" b="1" i="1" dirty="0" err="1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</a:t>
                      </a: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/</a:t>
                      </a:r>
                      <a:r>
                        <a:rPr lang="ru-RU" sz="1200" b="1" i="1" dirty="0" err="1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Показатель критерия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Единица измерения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Значение показателя нарастающим итогом</a:t>
                      </a:r>
                      <a:endParaRPr lang="ru-RU" sz="1200" b="1" i="1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на 31.12.2024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на 31.12.2025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на 31.12.2026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1.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количество </a:t>
                      </a:r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обучающихся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по образовательным программам среднего профессионального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образования</a:t>
                      </a:r>
                      <a:endParaRPr lang="ru-RU" sz="17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человек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775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1500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1975</a:t>
                      </a:r>
                      <a:endParaRPr lang="ru-RU" sz="2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2.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количество </a:t>
                      </a:r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реализуемых образовательных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программ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центра в интересах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организаций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, участвующих в реализации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программы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деятельности центра</a:t>
                      </a:r>
                      <a:endParaRPr lang="ru-RU" sz="17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единиц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7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4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3.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количество </a:t>
                      </a:r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педагогических работников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образовательных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организаций,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 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прошедших </a:t>
                      </a:r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обучение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по дополнительным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профессиональным программам,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в том числе в части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получения  производственных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навыков</a:t>
                      </a:r>
                      <a:endParaRPr lang="ru-RU" sz="17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человек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24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30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1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4.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количество работников организаций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,участвующих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в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реализации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программы деятельности центра,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прошедших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обучение по дополнительным профессиональным программам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,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в том числе в части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получения </a:t>
                      </a:r>
                      <a:r>
                        <a:rPr lang="ru-RU" sz="17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педагогических навыков</a:t>
                      </a:r>
                      <a:endParaRPr lang="ru-RU" sz="17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человек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12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19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22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E63A4-258A-46E2-BF59-5AFD2706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4B28D-2C70-4F28-81F4-B1D15E76A377}"/>
              </a:ext>
            </a:extLst>
          </p:cNvPr>
          <p:cNvSpPr txBox="1"/>
          <p:nvPr/>
        </p:nvSpPr>
        <p:spPr>
          <a:xfrm>
            <a:off x="620111" y="0"/>
            <a:ext cx="1111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18331FA1-1CE7-4C81-98F4-E938443C9168}"/>
              </a:ext>
            </a:extLst>
          </p:cNvPr>
          <p:cNvSpPr/>
          <p:nvPr/>
        </p:nvSpPr>
        <p:spPr>
          <a:xfrm>
            <a:off x="210207" y="882870"/>
            <a:ext cx="11634951" cy="5759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31407"/>
            <a:ext cx="1053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Плановые показатели результативности деятельности центра в 2024–2026 гг.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37077"/>
              </p:ext>
            </p:extLst>
          </p:nvPr>
        </p:nvGraphicFramePr>
        <p:xfrm>
          <a:off x="672662" y="1250731"/>
          <a:ext cx="10741573" cy="4851758"/>
        </p:xfrm>
        <a:graphic>
          <a:graphicData uri="http://schemas.openxmlformats.org/drawingml/2006/table">
            <a:tbl>
              <a:tblPr/>
              <a:tblGrid>
                <a:gridCol w="56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9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№ 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</a:t>
                      </a: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/</a:t>
                      </a:r>
                      <a:r>
                        <a:rPr lang="ru-RU" sz="1400" b="1" i="1" dirty="0" err="1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Показатель критерия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Единица измерения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Значение показателя нарастающим итогом</a:t>
                      </a:r>
                      <a:endParaRPr lang="ru-RU" sz="1400" b="1" i="1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на 31.12.2024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на 31.12.2025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на 31.12.2026</a:t>
                      </a:r>
                      <a:endParaRPr lang="ru-RU" sz="1400" b="1" i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5.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количество обучающихся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по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образовательным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программам среднего профессионального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образования,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прошедших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практическую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подготовку на базе центра с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закреплением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наставника, работающего в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человек</a:t>
                      </a:r>
                      <a:endParaRPr lang="ru-RU" sz="140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300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500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1000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6.</a:t>
                      </a:r>
                      <a:endParaRPr lang="ru-RU" sz="140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количество заключенных с гарантией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трудоустройства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выпускников договоров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о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целевом обучении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по образовательным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программам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среднего профессионального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 образования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единиц</a:t>
                      </a:r>
                      <a:endParaRPr lang="ru-RU" sz="140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75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150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Arial Unicode MS"/>
                        </a:rPr>
                        <a:t>195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/>
                        <a:ea typeface="Arial Unicode MS"/>
                      </a:endParaRPr>
                    </a:p>
                  </a:txBody>
                  <a:tcPr marL="16198" marR="16198" marT="26649" marB="266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E63A4-258A-46E2-BF59-5AFD2706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4B28D-2C70-4F28-81F4-B1D15E76A377}"/>
              </a:ext>
            </a:extLst>
          </p:cNvPr>
          <p:cNvSpPr txBox="1"/>
          <p:nvPr/>
        </p:nvSpPr>
        <p:spPr>
          <a:xfrm>
            <a:off x="620111" y="0"/>
            <a:ext cx="1111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18331FA1-1CE7-4C81-98F4-E938443C9168}"/>
              </a:ext>
            </a:extLst>
          </p:cNvPr>
          <p:cNvSpPr/>
          <p:nvPr/>
        </p:nvSpPr>
        <p:spPr>
          <a:xfrm>
            <a:off x="210207" y="588579"/>
            <a:ext cx="11634951" cy="60539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algn="just">
              <a:defRPr/>
            </a:pPr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algn="just">
              <a:defRPr/>
            </a:pPr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algn="just">
              <a:defRPr/>
            </a:pPr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algn="just">
              <a:defRPr/>
            </a:pPr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algn="just">
              <a:defRPr/>
            </a:pPr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algn="just">
              <a:defRPr/>
            </a:pPr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algn="just">
              <a:defRPr/>
            </a:pPr>
            <a:endParaRPr lang="ru-RU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endParaRPr lang="ru-RU" sz="1700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endParaRPr lang="ru-RU" sz="1700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Формирование рабочих групп из числа участников центра (ПОО и работодатели)  по разработке образовательных программ</a:t>
            </a:r>
          </a:p>
          <a:p>
            <a:pPr marL="342900" indent="-342900" algn="just">
              <a:defRPr/>
            </a:pPr>
            <a:endParaRPr lang="ru-RU" sz="17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Организация обучения :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технологии разработки и актуализации образовательных программ на основе профессиональных стандартов и квалификационных требований работодателей</a:t>
            </a:r>
          </a:p>
          <a:p>
            <a:pPr marL="342900" indent="-342900" algn="just">
              <a:defRPr/>
            </a:pPr>
            <a:endParaRPr lang="ru-RU" sz="17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педагогических работников ПОО дистанционным образовательным технологиям, применению в образовательном процессе современных информационных и цифровых ресурсов</a:t>
            </a:r>
          </a:p>
          <a:p>
            <a:pPr marL="342900" indent="-342900" algn="just">
              <a:defRPr/>
            </a:pPr>
            <a:endParaRPr lang="ru-RU" sz="17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работников предприятий строительной отрасли по программам дополнительного профессионального образования с целью получения актуальных педагогических навыков</a:t>
            </a:r>
          </a:p>
          <a:p>
            <a:pPr marL="342900" indent="-342900" algn="just">
              <a:defRPr/>
            </a:pPr>
            <a:endParaRPr lang="ru-RU" sz="17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граждан по программам профессионального обучения и дополнительного профессионального образования (под заказ предприятий строительной отрасли)</a:t>
            </a:r>
          </a:p>
          <a:p>
            <a:pPr algn="just">
              <a:defRPr/>
            </a:pPr>
            <a:endParaRPr lang="ru-RU" sz="17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Перевод в образовательные результаты  </a:t>
            </a: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(знания, умения, практический опыт) видов работ по создаваемым зонам</a:t>
            </a:r>
          </a:p>
          <a:p>
            <a:pPr marL="342900" indent="-342900" algn="just">
              <a:defRPr/>
            </a:pPr>
            <a:endParaRPr lang="ru-RU" sz="17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ru-RU" sz="1700" b="1" dirty="0" smtClean="0">
                <a:solidFill>
                  <a:schemeClr val="bg1"/>
                </a:solidFill>
                <a:cs typeface="Times New Roman" pitchFamily="18" charset="0"/>
              </a:rPr>
              <a:t>4.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Разработка и размещение на сайте базового колледжа электронных учебно-методических комплексов  </a:t>
            </a:r>
          </a:p>
          <a:p>
            <a:pPr marL="342900" indent="-342900" algn="just">
              <a:defRPr/>
            </a:pPr>
            <a:endParaRPr lang="ru-RU" sz="1600" b="1" dirty="0" smtClean="0">
              <a:solidFill>
                <a:schemeClr val="bg1"/>
              </a:solidFill>
              <a:latin typeface="TT Travels Medium" panose="02000803030000020004" pitchFamily="2" charset="-52"/>
            </a:endParaRPr>
          </a:p>
          <a:p>
            <a:pPr algn="just">
              <a:defRPr/>
            </a:pPr>
            <a:endParaRPr lang="ru-RU" sz="2800" dirty="0" smtClean="0"/>
          </a:p>
          <a:p>
            <a:pPr algn="just">
              <a:defRPr/>
            </a:pPr>
            <a:endParaRPr lang="ru-RU" sz="2800" dirty="0" smtClean="0"/>
          </a:p>
          <a:p>
            <a:pPr algn="just">
              <a:defRPr/>
            </a:pPr>
            <a:endParaRPr lang="ru-RU" sz="2800" b="1" dirty="0" smtClean="0"/>
          </a:p>
          <a:p>
            <a:pPr algn="just">
              <a:defRPr/>
            </a:pPr>
            <a:endParaRPr lang="ru-RU" sz="2800" dirty="0" smtClean="0">
              <a:solidFill>
                <a:schemeClr val="dk1"/>
              </a:solidFill>
            </a:endParaRPr>
          </a:p>
          <a:p>
            <a:pPr algn="just">
              <a:defRPr/>
            </a:pPr>
            <a:endParaRPr lang="ru-RU" sz="2800" dirty="0" smtClean="0">
              <a:solidFill>
                <a:schemeClr val="dk1"/>
              </a:solidFill>
            </a:endParaRPr>
          </a:p>
          <a:p>
            <a:pPr algn="just">
              <a:defRPr/>
            </a:pPr>
            <a:r>
              <a:rPr lang="ru-RU" i="1" dirty="0" smtClean="0">
                <a:solidFill>
                  <a:schemeClr val="dk1"/>
                </a:solidFill>
              </a:rPr>
              <a:t> 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31407"/>
            <a:ext cx="1053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Запланированные мероприятия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465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C314C-5431-4584-B8BA-0364853AA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D51FE8-F7ED-43B3-B09D-2BC70ECC3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6" y="2233011"/>
            <a:ext cx="6391923" cy="2391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45BA8F-CDD2-4A14-AD1C-E070E5731A92}"/>
              </a:ext>
            </a:extLst>
          </p:cNvPr>
          <p:cNvSpPr txBox="1"/>
          <p:nvPr/>
        </p:nvSpPr>
        <p:spPr>
          <a:xfrm>
            <a:off x="5509260" y="4599588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T Travels Medium" panose="02000803030000020004" pitchFamily="2" charset="-52"/>
              </a:rPr>
              <a:t>ИМ. П. МАЧНЕВА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FF62D9-7B9C-4AB5-8693-771D2612DE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769" y="-1"/>
            <a:ext cx="12163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C314C-5431-4584-B8BA-0364853AA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50" y="1362075"/>
            <a:ext cx="10534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2400" spc="-2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C9F8D63E-536B-4734-95F4-FE96F0CEECFA}"/>
              </a:ext>
            </a:extLst>
          </p:cNvPr>
          <p:cNvSpPr/>
          <p:nvPr/>
        </p:nvSpPr>
        <p:spPr>
          <a:xfrm>
            <a:off x="325821" y="157655"/>
            <a:ext cx="11866179" cy="6576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/>
              <a:t>Федеральная </a:t>
            </a:r>
            <a:r>
              <a:rPr lang="ru-RU" sz="4000" b="1" dirty="0"/>
              <a:t>программа «</a:t>
            </a:r>
            <a:r>
              <a:rPr lang="ru-RU" sz="4000" b="1" dirty="0" err="1"/>
              <a:t>Профессионалитет</a:t>
            </a:r>
            <a:r>
              <a:rPr lang="ru-RU" sz="4000" b="1" dirty="0" smtClean="0"/>
              <a:t>»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4000" dirty="0" smtClean="0"/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новая </a:t>
            </a:r>
            <a:r>
              <a:rPr lang="ru-RU" sz="4000" dirty="0"/>
              <a:t>форма </a:t>
            </a:r>
            <a:r>
              <a:rPr lang="ru-RU" sz="4000" b="1" dirty="0"/>
              <a:t>сотрудничества </a:t>
            </a:r>
            <a:endParaRPr lang="ru-RU" sz="4000" b="1" dirty="0" smtClean="0"/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образовательных </a:t>
            </a:r>
            <a:r>
              <a:rPr lang="ru-RU" sz="4000" dirty="0"/>
              <a:t>организаций и </a:t>
            </a:r>
            <a:r>
              <a:rPr lang="ru-RU" sz="4000" dirty="0" smtClean="0"/>
              <a:t>работодателей,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объединенных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/>
              <a:t>образовательными программами,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которые </a:t>
            </a:r>
            <a:r>
              <a:rPr lang="ru-RU" sz="4000" dirty="0"/>
              <a:t>будут реализовываться под конкретный </a:t>
            </a:r>
            <a:r>
              <a:rPr lang="ru-RU" sz="4000" b="1" dirty="0"/>
              <a:t>заказ работодателей </a:t>
            </a:r>
            <a:endParaRPr lang="ru-RU" sz="4000" b="1" dirty="0" smtClean="0"/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000" dirty="0" smtClean="0"/>
              <a:t>с </a:t>
            </a:r>
            <a:r>
              <a:rPr lang="ru-RU" sz="4000" dirty="0"/>
              <a:t>их непосредственным </a:t>
            </a:r>
            <a:r>
              <a:rPr lang="ru-RU" sz="4000" dirty="0" smtClean="0"/>
              <a:t>участием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/>
              <a:t>на современном оборудовании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 l="57137" t="36655" r="18452" b="24174"/>
          <a:stretch>
            <a:fillRect/>
          </a:stretch>
        </p:blipFill>
        <p:spPr bwMode="auto">
          <a:xfrm>
            <a:off x="11097937" y="5812727"/>
            <a:ext cx="956441" cy="9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4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78993-831A-493D-8107-9F580CC43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7066" cy="6858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140E429-C35A-4D9D-9310-A5B7AC7A048F}"/>
              </a:ext>
            </a:extLst>
          </p:cNvPr>
          <p:cNvSpPr/>
          <p:nvPr/>
        </p:nvSpPr>
        <p:spPr>
          <a:xfrm>
            <a:off x="220337" y="88134"/>
            <a:ext cx="11699914" cy="66726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состав центра вошли: </a:t>
            </a:r>
          </a:p>
          <a:p>
            <a:pPr algn="ctr"/>
            <a:r>
              <a:rPr lang="ru-RU" sz="3200" dirty="0" smtClean="0"/>
              <a:t>- </a:t>
            </a:r>
            <a:r>
              <a:rPr lang="ru-RU" sz="3200" dirty="0"/>
              <a:t>организации реального сектора экономики,  </a:t>
            </a:r>
          </a:p>
          <a:p>
            <a:pPr algn="ctr"/>
            <a:r>
              <a:rPr lang="ru-RU" sz="3200" dirty="0"/>
              <a:t>предприятия строительной отрасли – </a:t>
            </a:r>
          </a:p>
          <a:p>
            <a:pPr algn="ctr"/>
            <a:r>
              <a:rPr lang="ru-RU" sz="3200" dirty="0"/>
              <a:t>члены Ассоциации «Национальное объединение строителей» (НОСТРОЙ):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Саморегулируемая </a:t>
            </a:r>
            <a:r>
              <a:rPr lang="ru-RU" sz="2800" dirty="0"/>
              <a:t>организация Ассоциация</a:t>
            </a:r>
          </a:p>
          <a:p>
            <a:r>
              <a:rPr lang="ru-RU" sz="2800" dirty="0"/>
              <a:t>    «Строители Поволжья»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ООО ССК «МОНОЛИТ»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АО «Дирекция Объектов Реконструкции И Строительства»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Ассоциация «Саморегулируемая организация в области строительства «</a:t>
            </a:r>
            <a:r>
              <a:rPr lang="ru-RU" sz="2800" dirty="0" err="1"/>
              <a:t>СредВолгСтрой</a:t>
            </a:r>
            <a:r>
              <a:rPr lang="ru-RU" sz="2800" dirty="0"/>
              <a:t>» </a:t>
            </a:r>
            <a:endParaRPr lang="ru-RU" sz="2800" dirty="0" smtClean="0"/>
          </a:p>
          <a:p>
            <a:pPr algn="ctr"/>
            <a:r>
              <a:rPr lang="ru-RU" sz="2000" dirty="0" smtClean="0"/>
              <a:t>так  же о желании участия в проекте уже заявили крупнейшие компании  энергетической отрасли: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федеральная сетевая </a:t>
            </a:r>
            <a:r>
              <a:rPr lang="ru-RU" sz="2800" dirty="0"/>
              <a:t>компания ПАО «</a:t>
            </a:r>
            <a:r>
              <a:rPr lang="ru-RU" sz="2800" dirty="0" err="1"/>
              <a:t>Россети</a:t>
            </a:r>
            <a:r>
              <a:rPr lang="ru-RU" sz="2800" dirty="0"/>
              <a:t>» 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крупнейший </a:t>
            </a:r>
            <a:r>
              <a:rPr lang="ru-RU" sz="2800" dirty="0"/>
              <a:t>российский производитель электротехнического оборудования «Электрощит Самара</a:t>
            </a:r>
            <a:r>
              <a:rPr lang="ru-RU" sz="2800" dirty="0" smtClean="0"/>
              <a:t>»</a:t>
            </a:r>
            <a:endParaRPr lang="ru-RU" sz="2800" dirty="0"/>
          </a:p>
          <a:p>
            <a:pPr algn="ctr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contrast="14000"/>
          </a:blip>
          <a:srcRect l="57137" t="36655" r="18452" b="24174"/>
          <a:stretch>
            <a:fillRect/>
          </a:stretch>
        </p:blipFill>
        <p:spPr bwMode="auto">
          <a:xfrm>
            <a:off x="11097216" y="5839762"/>
            <a:ext cx="956441" cy="9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9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78993-831A-493D-8107-9F580CC43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7066" cy="6858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140E429-C35A-4D9D-9310-A5B7AC7A048F}"/>
              </a:ext>
            </a:extLst>
          </p:cNvPr>
          <p:cNvSpPr/>
          <p:nvPr/>
        </p:nvSpPr>
        <p:spPr>
          <a:xfrm>
            <a:off x="308473" y="110170"/>
            <a:ext cx="11559678" cy="66125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sz="2400" b="1" dirty="0" smtClean="0">
                <a:cs typeface="Times New Roman" pitchFamily="18" charset="0"/>
              </a:rPr>
              <a:t>базовый колледж и 8 профессиональных образовательных организаций</a:t>
            </a:r>
          </a:p>
          <a:p>
            <a:pPr marL="285750" indent="-285750" algn="ctr">
              <a:buFontTx/>
              <a:buChar char="-"/>
            </a:pPr>
            <a:endParaRPr lang="ru-RU" b="1" dirty="0" smtClean="0"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 государственное автономное профессиональное образовательное учреждение Самарской области </a:t>
            </a: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«Самарский государственный колледж»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государственное бюджетное профессиональное образовательное учреждение Самарской области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«Самарский политехнический колледж»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государственное бюджетное профессиональное образовательное учреждение Самарской области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«Самарский техникум промышленных технологий»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государственное бюджетное профессиональное образовательное учреждение Самарской области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«Самарский многопрофильный колледж им. Бартенева В.В»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государственное бюджетное профессиональное образовательное учреждение Самарской области 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«Тольяттинский социально-экономический колледж»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 государственное автономное профессиональное образовательное учреждение Самарской области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«Колледж технического и художественного образования г. Тольятти»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государственное бюджетное профессиональное образовательное учреждение Самарской области 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«Тольяттинский политехнический колледж»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 государственное автономное профессиональное образовательное учреждение Самарской области</a:t>
            </a:r>
          </a:p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«Тольяттинский индустриально-педагогический колледж»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contrast="14000"/>
          </a:blip>
          <a:srcRect l="57137" t="36655" r="18452" b="24174"/>
          <a:stretch>
            <a:fillRect/>
          </a:stretch>
        </p:blipFill>
        <p:spPr bwMode="auto">
          <a:xfrm>
            <a:off x="147145" y="5801710"/>
            <a:ext cx="956441" cy="9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78993-831A-493D-8107-9F580CC43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7066" cy="6858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140E429-C35A-4D9D-9310-A5B7AC7A048F}"/>
              </a:ext>
            </a:extLst>
          </p:cNvPr>
          <p:cNvSpPr/>
          <p:nvPr/>
        </p:nvSpPr>
        <p:spPr>
          <a:xfrm>
            <a:off x="220337" y="190499"/>
            <a:ext cx="11699914" cy="64730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contrast="14000"/>
          </a:blip>
          <a:srcRect l="57137" t="36655" r="18452" b="24174"/>
          <a:stretch>
            <a:fillRect/>
          </a:stretch>
        </p:blipFill>
        <p:spPr bwMode="auto">
          <a:xfrm>
            <a:off x="11097216" y="5839762"/>
            <a:ext cx="956441" cy="9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8720"/>
              </p:ext>
            </p:extLst>
          </p:nvPr>
        </p:nvGraphicFramePr>
        <p:xfrm>
          <a:off x="550843" y="1457985"/>
          <a:ext cx="10541438" cy="4796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4247">
                  <a:extLst>
                    <a:ext uri="{9D8B030D-6E8A-4147-A177-3AD203B41FA5}">
                      <a16:colId xmlns:a16="http://schemas.microsoft.com/office/drawing/2014/main" val="1099934194"/>
                    </a:ext>
                  </a:extLst>
                </a:gridCol>
                <a:gridCol w="7035455">
                  <a:extLst>
                    <a:ext uri="{9D8B030D-6E8A-4147-A177-3AD203B41FA5}">
                      <a16:colId xmlns:a16="http://schemas.microsoft.com/office/drawing/2014/main" val="3034888396"/>
                    </a:ext>
                  </a:extLst>
                </a:gridCol>
                <a:gridCol w="561736">
                  <a:extLst>
                    <a:ext uri="{9D8B030D-6E8A-4147-A177-3AD203B41FA5}">
                      <a16:colId xmlns:a16="http://schemas.microsoft.com/office/drawing/2014/main" val="2861797203"/>
                    </a:ext>
                  </a:extLst>
                </a:gridCol>
              </a:tblGrid>
              <a:tr h="544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Бугаев Игорь Петрович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генеральный </a:t>
                      </a:r>
                      <a:r>
                        <a:rPr lang="ru-RU" sz="1600" dirty="0">
                          <a:effectLst/>
                        </a:rPr>
                        <a:t>директор Саморегулируемой организации </a:t>
                      </a:r>
                      <a:r>
                        <a:rPr lang="ru-RU" sz="1600" dirty="0" smtClean="0">
                          <a:effectLst/>
                        </a:rPr>
                        <a:t>Ассоциация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«Строители Поволжья» (по согласованию)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44581"/>
                  </a:ext>
                </a:extLst>
              </a:tr>
              <a:tr h="752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Гагарин Алексей Викторович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заместитель директора по учебно-производственной работе государственного бюджетного профессионального образовательного учреждения Самарской области «Самарский техникум промышленных технологий»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239993"/>
                  </a:ext>
                </a:extLst>
              </a:tr>
              <a:tr h="475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Галко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Анна Александровна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руководитель административного департамента министерства строительства Самарской области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1736288"/>
                  </a:ext>
                </a:extLst>
              </a:tr>
              <a:tr h="71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Гозаева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Елена Михайловна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преподаватель государственного бюджетного профессионального образовательного учреждения Самарской области «Тольяттинский социально-экономический колледж»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16107"/>
                  </a:ext>
                </a:extLst>
              </a:tr>
              <a:tr h="53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Демьянова Светлана </a:t>
                      </a:r>
                      <a:r>
                        <a:rPr lang="ru-RU" sz="1600" dirty="0" smtClean="0">
                          <a:effectLst/>
                        </a:rPr>
                        <a:t>Владимировна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генеральный директор Ассоциации «Саморегулируемая организация «</a:t>
                      </a:r>
                      <a:r>
                        <a:rPr lang="ru-RU" sz="1600" dirty="0" err="1">
                          <a:effectLst/>
                        </a:rPr>
                        <a:t>СредВолгСтрой</a:t>
                      </a:r>
                      <a:r>
                        <a:rPr lang="ru-RU" sz="1600" dirty="0">
                          <a:effectLst/>
                        </a:rPr>
                        <a:t>»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91072"/>
                  </a:ext>
                </a:extLst>
              </a:tr>
              <a:tr h="773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Корчагин Вячеслав Михайлович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начальник отдела по реализации производственного обучения и трудоустройству государственного бюджетного профессионального образовательного учреждения Самарской области «Самарский политехнический колледж»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032234"/>
                  </a:ext>
                </a:extLst>
              </a:tr>
              <a:tr h="977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Никушин</a:t>
                      </a:r>
                      <a:r>
                        <a:rPr lang="ru-RU" sz="1600" dirty="0">
                          <a:effectLst/>
                        </a:rPr>
                        <a:t> Алексей Олегович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первый заместитель директора государственного автономного профессионального образовательного учреждения Самарской области «Строительно-энергетический колледж (образовательно-производственный кампус) им. П. </a:t>
                      </a:r>
                      <a:r>
                        <a:rPr lang="ru-RU" sz="1600" dirty="0" err="1">
                          <a:effectLst/>
                        </a:rPr>
                        <a:t>Мачнева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591969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18331FA1-1CE7-4C81-98F4-E938443C9168}"/>
              </a:ext>
            </a:extLst>
          </p:cNvPr>
          <p:cNvSpPr/>
          <p:nvPr/>
        </p:nvSpPr>
        <p:spPr>
          <a:xfrm>
            <a:off x="210207" y="190500"/>
            <a:ext cx="11710044" cy="1163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Создана Управляющая компания </a:t>
            </a:r>
            <a:r>
              <a:rPr lang="ru-RU" sz="2400" b="1" dirty="0"/>
              <a:t>образовательно-производственного центра (кластера) строительной отрасли </a:t>
            </a:r>
            <a:r>
              <a:rPr lang="ru-RU" sz="2400" b="1" dirty="0" smtClean="0"/>
              <a:t>в составе:</a:t>
            </a:r>
          </a:p>
        </p:txBody>
      </p:sp>
    </p:spTree>
    <p:extLst>
      <p:ext uri="{BB962C8B-B14F-4D97-AF65-F5344CB8AC3E}">
        <p14:creationId xmlns:p14="http://schemas.microsoft.com/office/powerpoint/2010/main" val="21347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78993-831A-493D-8107-9F580CC43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7066" cy="6858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140E429-C35A-4D9D-9310-A5B7AC7A048F}"/>
              </a:ext>
            </a:extLst>
          </p:cNvPr>
          <p:cNvSpPr/>
          <p:nvPr/>
        </p:nvSpPr>
        <p:spPr>
          <a:xfrm>
            <a:off x="220337" y="88135"/>
            <a:ext cx="11699914" cy="6575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contrast="14000"/>
          </a:blip>
          <a:srcRect l="57137" t="36655" r="18452" b="24174"/>
          <a:stretch>
            <a:fillRect/>
          </a:stretch>
        </p:blipFill>
        <p:spPr bwMode="auto">
          <a:xfrm>
            <a:off x="11230623" y="5924589"/>
            <a:ext cx="956441" cy="9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82432"/>
              </p:ext>
            </p:extLst>
          </p:nvPr>
        </p:nvGraphicFramePr>
        <p:xfrm>
          <a:off x="528810" y="212752"/>
          <a:ext cx="11027884" cy="6287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112">
                  <a:extLst>
                    <a:ext uri="{9D8B030D-6E8A-4147-A177-3AD203B41FA5}">
                      <a16:colId xmlns:a16="http://schemas.microsoft.com/office/drawing/2014/main" val="1099934194"/>
                    </a:ext>
                  </a:extLst>
                </a:gridCol>
                <a:gridCol w="7360115">
                  <a:extLst>
                    <a:ext uri="{9D8B030D-6E8A-4147-A177-3AD203B41FA5}">
                      <a16:colId xmlns:a16="http://schemas.microsoft.com/office/drawing/2014/main" val="3034888396"/>
                    </a:ext>
                  </a:extLst>
                </a:gridCol>
                <a:gridCol w="587657">
                  <a:extLst>
                    <a:ext uri="{9D8B030D-6E8A-4147-A177-3AD203B41FA5}">
                      <a16:colId xmlns:a16="http://schemas.microsoft.com/office/drawing/2014/main" val="2861797203"/>
                    </a:ext>
                  </a:extLst>
                </a:gridCol>
              </a:tblGrid>
              <a:tr h="74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Оборин Михаил Викторович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- заместитель директора по учебно-производственной работе государственного бюджетного профессионального образовательного учреждения Самарской области «Тольяттинский политехнический колледж» (по согласованию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436427"/>
                  </a:ext>
                </a:extLst>
              </a:tr>
              <a:tr h="746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Остапенко Татьяна Ивановна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главный консультант отдела реализации образовательных программ Самарского управления министерства образования и науки Самарской области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7196162"/>
                  </a:ext>
                </a:extLst>
              </a:tr>
              <a:tr h="746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Паращенкова</a:t>
                      </a:r>
                      <a:r>
                        <a:rPr lang="ru-RU" sz="1600" dirty="0">
                          <a:effectLst/>
                        </a:rPr>
                        <a:t> Галина Валерьевна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старший методист государственного автономного профессионального образовательного учреждения Самарской области «Самарский государственный колледж»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05652"/>
                  </a:ext>
                </a:extLst>
              </a:tr>
              <a:tr h="497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Плеханов Вячеслав </a:t>
                      </a:r>
                      <a:r>
                        <a:rPr lang="ru-RU" sz="1600" dirty="0" smtClean="0">
                          <a:effectLst/>
                        </a:rPr>
                        <a:t>Александрович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директор акционерного общества «Дирекция Объектов Реконструкции И Строительства»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93868"/>
                  </a:ext>
                </a:extLst>
              </a:tr>
              <a:tr h="497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Сорокин Анатолий Анатольевич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генеральный директор общества с ограниченной ответственностью «Самарская строительная компания «МОНОЛИТ»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62180"/>
                  </a:ext>
                </a:extLst>
              </a:tr>
              <a:tr h="806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Уренева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Ирина Ивановна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заместитель директора по учебно-методической работе государственного автономного профессионального образовательного учреждения Самарской области «Колледж технического и художественного образования г. Тольятти» (по согласованию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2827"/>
                  </a:ext>
                </a:extLst>
              </a:tr>
              <a:tr h="746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Чернобровкина</a:t>
                      </a:r>
                      <a:r>
                        <a:rPr lang="ru-RU" sz="1600" dirty="0">
                          <a:effectLst/>
                        </a:rPr>
                        <a:t> Елена Михайловна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заместитель директора по учебной работе государственного автономного профессионального образовательного учреждения Самарской области «Тольяттинский индустриально-педагогический колледж» (по согласованию) 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28648"/>
                  </a:ext>
                </a:extLst>
              </a:tr>
              <a:tr h="746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Юлина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Елена Владимировна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старший методист государственного автономного профессионального образовательного учреждения Самарской области «Строительно-энергетический колледж (образовательно-производственный кампус) им. П. </a:t>
                      </a:r>
                      <a:r>
                        <a:rPr lang="ru-RU" sz="1600" dirty="0" err="1">
                          <a:effectLst/>
                        </a:rPr>
                        <a:t>Мачнева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1981"/>
                  </a:ext>
                </a:extLst>
              </a:tr>
              <a:tr h="746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Ярославская Елена Владимировна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методист </a:t>
                      </a:r>
                      <a:r>
                        <a:rPr lang="ru-RU" sz="1600" dirty="0">
                          <a:effectLst/>
                        </a:rPr>
                        <a:t>государственного бюджетного профессионального образовательного учреждения Самарской области «Самарский многопрофильный колледж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им</a:t>
                      </a:r>
                      <a:r>
                        <a:rPr lang="ru-RU" sz="1600" dirty="0">
                          <a:effectLst/>
                        </a:rPr>
                        <a:t>. Бартенева В.В» (по согласованию)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7" marR="6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9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3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78993-831A-493D-8107-9F580CC43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9"/>
            <a:ext cx="12187066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9F8D63E-536B-4734-95F4-FE96F0CEECFA}"/>
              </a:ext>
            </a:extLst>
          </p:cNvPr>
          <p:cNvSpPr/>
          <p:nvPr/>
        </p:nvSpPr>
        <p:spPr>
          <a:xfrm>
            <a:off x="451945" y="178676"/>
            <a:ext cx="11372193" cy="6516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Специальности и профессии ПОО Самарской области,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вошедшие в проект «</a:t>
            </a:r>
            <a:r>
              <a:rPr lang="ru-RU" sz="2800" b="1" dirty="0" err="1" smtClean="0">
                <a:cs typeface="Times New Roman" pitchFamily="18" charset="0"/>
              </a:rPr>
              <a:t>Профессионалитет</a:t>
            </a:r>
            <a:r>
              <a:rPr lang="ru-RU" sz="2800" b="1" dirty="0" smtClean="0">
                <a:cs typeface="Times New Roman" pitchFamily="18" charset="0"/>
              </a:rPr>
              <a:t>» 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строительной отрасли: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3 специальности, 2 профессии</a:t>
            </a:r>
          </a:p>
          <a:p>
            <a:pPr indent="254000">
              <a:lnSpc>
                <a:spcPct val="162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dirty="0" smtClean="0">
                <a:cs typeface="Times New Roman" pitchFamily="18" charset="0"/>
              </a:rPr>
              <a:t> 08.02.01 Строительство и эксплуатация зданий и сооружений</a:t>
            </a:r>
          </a:p>
          <a:p>
            <a:pPr indent="254000">
              <a:lnSpc>
                <a:spcPct val="162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dirty="0" smtClean="0">
                <a:cs typeface="Times New Roman" pitchFamily="18" charset="0"/>
              </a:rPr>
              <a:t> 08.02.14 Эксплуатация и обслуживание многоквартирного дома</a:t>
            </a:r>
          </a:p>
          <a:p>
            <a:pPr indent="254000">
              <a:lnSpc>
                <a:spcPct val="162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dirty="0" smtClean="0">
                <a:cs typeface="Times New Roman" pitchFamily="18" charset="0"/>
              </a:rPr>
              <a:t> 08.01.29 Мастер по ремонту и обслуживанию инженерных систем жилищно-коммунального хозяйства</a:t>
            </a:r>
          </a:p>
          <a:p>
            <a:pPr indent="254000">
              <a:lnSpc>
                <a:spcPct val="162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dirty="0" smtClean="0">
                <a:cs typeface="Times New Roman" pitchFamily="18" charset="0"/>
              </a:rPr>
              <a:t> 13.01.10  Электромонтёр по ремонту и обслуживанию электрооборудования (по отраслям)</a:t>
            </a:r>
          </a:p>
          <a:p>
            <a:pPr indent="254000" algn="ctr">
              <a:lnSpc>
                <a:spcPct val="162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dirty="0" smtClean="0">
                <a:cs typeface="Times New Roman" pitchFamily="18" charset="0"/>
              </a:rPr>
              <a:t> 13.02.11 Техническая эксплуатация и обслуживание электрического       и электромеханического оборудования  (по отраслям)</a:t>
            </a:r>
          </a:p>
          <a:p>
            <a:pPr algn="ctr"/>
            <a:endParaRPr lang="ru-RU" sz="2400" b="1" dirty="0">
              <a:latin typeface="TT Travels Medium" panose="02000803030000020004" pitchFamily="2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 l="57137" t="36655" r="18452" b="24174"/>
          <a:stretch>
            <a:fillRect/>
          </a:stretch>
        </p:blipFill>
        <p:spPr bwMode="auto">
          <a:xfrm>
            <a:off x="147144" y="5791199"/>
            <a:ext cx="956441" cy="92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6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55E088-3193-4D76-A0A8-F9A5316D0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extLst>
              <a:ext uri="{FF2B5EF4-FFF2-40B4-BE49-F238E27FC236}">
                <a16:creationId xmlns:a16="http://schemas.microsoft.com/office/drawing/2014/main" id="{95E2B308-93A4-464B-B5F2-131F543CB6AB}"/>
              </a:ext>
            </a:extLst>
          </p:cNvPr>
          <p:cNvSpPr/>
          <p:nvPr/>
        </p:nvSpPr>
        <p:spPr>
          <a:xfrm>
            <a:off x="196292" y="212342"/>
            <a:ext cx="11870450" cy="64333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2800" b="1" dirty="0" smtClean="0">
                <a:cs typeface="Times New Roman" pitchFamily="18" charset="0"/>
              </a:rPr>
              <a:t>С целью профессиональной </a:t>
            </a:r>
            <a:r>
              <a:rPr lang="ru-RU" sz="2800" b="1" dirty="0">
                <a:cs typeface="Times New Roman" pitchFamily="18" charset="0"/>
              </a:rPr>
              <a:t>подготовки кадров  </a:t>
            </a: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2800" b="1" dirty="0">
                <a:cs typeface="Times New Roman" pitchFamily="18" charset="0"/>
              </a:rPr>
              <a:t>для организаций строительной отрасли</a:t>
            </a: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С 1 января 2024 году </a:t>
            </a:r>
          </a:p>
          <a:p>
            <a:pPr marL="12700" marR="5080" algn="ctr">
              <a:lnSpc>
                <a:spcPct val="100000"/>
              </a:lnSpc>
              <a:tabLst>
                <a:tab pos="393700" algn="l"/>
              </a:tabLst>
            </a:pPr>
            <a:r>
              <a:rPr lang="ru-RU" sz="2800" b="1" dirty="0" smtClean="0">
                <a:cs typeface="Times New Roman" pitchFamily="18" charset="0"/>
              </a:rPr>
              <a:t>на </a:t>
            </a:r>
            <a:r>
              <a:rPr lang="ru-RU" sz="2800" b="1" dirty="0">
                <a:cs typeface="Times New Roman" pitchFamily="18" charset="0"/>
              </a:rPr>
              <a:t>базе ГАПОУ «СЭК им. П. </a:t>
            </a:r>
            <a:r>
              <a:rPr lang="ru-RU" sz="2800" b="1" dirty="0" err="1">
                <a:cs typeface="Times New Roman" pitchFamily="18" charset="0"/>
              </a:rPr>
              <a:t>Мачнева</a:t>
            </a:r>
            <a:r>
              <a:rPr lang="ru-RU" sz="2800" b="1" dirty="0"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Создается </a:t>
            </a:r>
          </a:p>
          <a:p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учебно-производственный участок:</a:t>
            </a:r>
            <a:endParaRPr lang="ru-RU" sz="3600" b="1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12 зон по видам работ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3600" b="1" i="1" dirty="0">
                <a:solidFill>
                  <a:schemeClr val="bg1"/>
                </a:solidFill>
                <a:cs typeface="Times New Roman" pitchFamily="18" charset="0"/>
              </a:rPr>
              <a:t>2 </a:t>
            </a:r>
            <a:r>
              <a:rPr lang="ru-RU" sz="3600" b="1" i="1" dirty="0" smtClean="0">
                <a:solidFill>
                  <a:schemeClr val="bg1"/>
                </a:solidFill>
                <a:cs typeface="Times New Roman" pitchFamily="18" charset="0"/>
              </a:rPr>
              <a:t>лабораториях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Лаборатория информационного сопровождения объектов капитального строительства и ЖКХ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Лаборатория организации строительного производства</a:t>
            </a:r>
          </a:p>
          <a:p>
            <a:pPr indent="-342900" algn="ctr"/>
            <a:r>
              <a:rPr lang="ru-RU" sz="3600" b="1" i="1" dirty="0">
                <a:solidFill>
                  <a:schemeClr val="bg1"/>
                </a:solidFill>
                <a:cs typeface="Times New Roman" pitchFamily="18" charset="0"/>
              </a:rPr>
              <a:t>и 1 полигоне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Полигон эксплуатации и технического и технического обслуживания электрического и электромеханического оборудования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" name="Picture 2" descr="D:\Профессионалитет\круглый стол 24.05.2023\1_План центра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4255"/>
          <a:stretch>
            <a:fillRect/>
          </a:stretch>
        </p:blipFill>
        <p:spPr bwMode="auto">
          <a:xfrm>
            <a:off x="8598091" y="2172350"/>
            <a:ext cx="3090806" cy="179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E63A4-258A-46E2-BF59-5AFD2706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2CA5768-AE62-4310-8944-5D7EAA6881EB}"/>
              </a:ext>
            </a:extLst>
          </p:cNvPr>
          <p:cNvSpPr/>
          <p:nvPr/>
        </p:nvSpPr>
        <p:spPr>
          <a:xfrm>
            <a:off x="241738" y="178676"/>
            <a:ext cx="11803117" cy="65059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T Travels Medium" panose="02000803030000020004" pitchFamily="2" charset="-52"/>
            </a:endParaRPr>
          </a:p>
        </p:txBody>
      </p:sp>
      <p:pic>
        <p:nvPicPr>
          <p:cNvPr id="9" name="Picture 2" descr="D:\Профессионалитет\круглый стол 24.05.2023\1_План центра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4255"/>
          <a:stretch>
            <a:fillRect/>
          </a:stretch>
        </p:blipFill>
        <p:spPr bwMode="auto">
          <a:xfrm>
            <a:off x="819807" y="294290"/>
            <a:ext cx="10678510" cy="6190593"/>
          </a:xfrm>
          <a:prstGeom prst="rect">
            <a:avLst/>
          </a:prstGeom>
          <a:noFill/>
        </p:spPr>
      </p:pic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7347" y="4824248"/>
            <a:ext cx="3182039" cy="135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984</Words>
  <Application>Microsoft Office PowerPoint</Application>
  <PresentationFormat>Широкоэкранный</PresentationFormat>
  <Paragraphs>234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Microsoft Sans Serif</vt:lpstr>
      <vt:lpstr>Times New Roman</vt:lpstr>
      <vt:lpstr>TT Travels Medium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Викторовна Храмова</dc:creator>
  <cp:lastModifiedBy> Елена Владимировна Юлина</cp:lastModifiedBy>
  <cp:revision>203</cp:revision>
  <dcterms:created xsi:type="dcterms:W3CDTF">2022-10-31T13:59:15Z</dcterms:created>
  <dcterms:modified xsi:type="dcterms:W3CDTF">2023-09-25T07:43:03Z</dcterms:modified>
</cp:coreProperties>
</file>